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70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94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52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4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45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28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0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9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30B4C-6FFB-43A3-A36F-1C7ACE1CBB0D}" type="datetimeFigureOut">
              <a:rPr lang="ru-RU" smtClean="0"/>
              <a:t>19.06.13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B4F5-72D8-4256-9955-D465B66AD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4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bit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171424" cy="313932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>
                  <a:solidFill>
                    <a:schemeClr val="bg1">
                      <a:lumMod val="95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lumMod val="60000"/>
                        <a:lumOff val="40000"/>
                      </a:schemeClr>
                    </a:gs>
                    <a:gs pos="50000">
                      <a:srgbClr val="FFC000"/>
                    </a:gs>
                    <a:gs pos="7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Кодирование графической информации</a:t>
            </a:r>
            <a:endParaRPr lang="ru-RU" sz="6600" b="1" cap="none" spc="0" dirty="0">
              <a:ln w="11430">
                <a:solidFill>
                  <a:schemeClr val="bg1">
                    <a:lumMod val="95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lumMod val="60000"/>
                      <a:lumOff val="40000"/>
                    </a:schemeClr>
                  </a:gs>
                  <a:gs pos="50000">
                    <a:srgbClr val="FFC000"/>
                  </a:gs>
                  <a:gs pos="7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4658" t="3762" r="2180"/>
          <a:stretch>
            <a:fillRect/>
          </a:stretch>
        </p:blipFill>
        <p:spPr bwMode="auto">
          <a:xfrm>
            <a:off x="3405373" y="4365105"/>
            <a:ext cx="123863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4658" t="3762" r="2180"/>
          <a:stretch>
            <a:fillRect/>
          </a:stretch>
        </p:blipFill>
        <p:spPr bwMode="auto">
          <a:xfrm>
            <a:off x="4125453" y="4653136"/>
            <a:ext cx="123863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4658" t="3762" r="2180"/>
          <a:stretch>
            <a:fillRect/>
          </a:stretch>
        </p:blipFill>
        <p:spPr bwMode="auto">
          <a:xfrm>
            <a:off x="4773525" y="5085184"/>
            <a:ext cx="123863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701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965"/>
            <a:ext cx="8460432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smtClean="0">
                <a:ln w="11430">
                  <a:solidFill>
                    <a:schemeClr val="bg2">
                      <a:lumMod val="1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lumMod val="60000"/>
                        <a:lumOff val="40000"/>
                      </a:schemeClr>
                    </a:gs>
                    <a:gs pos="50000">
                      <a:srgbClr val="FFC000"/>
                    </a:gs>
                    <a:gs pos="7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Кодирование графической информации</a:t>
            </a:r>
            <a:endParaRPr lang="ru-RU" sz="3600" b="1" cap="none" spc="0" dirty="0">
              <a:ln w="11430">
                <a:solidFill>
                  <a:schemeClr val="bg2">
                    <a:lumMod val="1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lumMod val="60000"/>
                      <a:lumOff val="40000"/>
                    </a:schemeClr>
                  </a:gs>
                  <a:gs pos="50000">
                    <a:srgbClr val="FFC000"/>
                  </a:gs>
                  <a:gs pos="7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18097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1268760"/>
            <a:ext cx="1584176" cy="7920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392" y="908720"/>
            <a:ext cx="9053608" cy="481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020272" y="4005064"/>
            <a:ext cx="144016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27152" y="5805417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пиксель (элементарный объект рисунка, светящаяся точка экрана)</a:t>
            </a:r>
            <a:endParaRPr lang="ru-RU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872 -0.17831 L 1.11111E-6 1.75763E-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54209E-6 L -0.73229 0.283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965"/>
            <a:ext cx="8460432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smtClean="0">
                <a:ln w="11430">
                  <a:solidFill>
                    <a:schemeClr val="bg2">
                      <a:lumMod val="1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lumMod val="60000"/>
                        <a:lumOff val="40000"/>
                      </a:schemeClr>
                    </a:gs>
                    <a:gs pos="50000">
                      <a:srgbClr val="FFC000"/>
                    </a:gs>
                    <a:gs pos="7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Кодирование графической информации</a:t>
            </a:r>
            <a:endParaRPr lang="ru-RU" sz="3600" b="1" cap="none" spc="0" dirty="0">
              <a:ln w="11430">
                <a:solidFill>
                  <a:schemeClr val="bg2">
                    <a:lumMod val="1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lumMod val="60000"/>
                      <a:lumOff val="40000"/>
                    </a:schemeClr>
                  </a:gs>
                  <a:gs pos="50000">
                    <a:srgbClr val="FFC000"/>
                  </a:gs>
                  <a:gs pos="7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692696"/>
            <a:ext cx="702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Два цвета (каждая точка – 1 бит информации)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9675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Пусть белая точка обозначается 0, чёрная точка - 1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8012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11101000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8012" y="23050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01000101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8012" y="26931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00101110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8012" y="30779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0111010</a:t>
            </a:r>
            <a:r>
              <a:rPr lang="ru-RU" sz="2800" b="1" dirty="0" smtClean="0">
                <a:latin typeface="Arial Narrow" pitchFamily="34" charset="0"/>
              </a:rPr>
              <a:t>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63944" y="348184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10100010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38716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00010111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8012" y="423172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10111010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46480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11010001</a:t>
            </a:r>
            <a:endParaRPr lang="ru-RU" sz="2800" b="1" dirty="0">
              <a:latin typeface="Arial Narrow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88840"/>
            <a:ext cx="316835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339752" y="530287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Одна строка: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1720" y="587727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Весь фрагмент: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5976" y="530120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8 бит = 1 байт.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8772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64 бит =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0152" y="58772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8 байт</a:t>
            </a:r>
            <a:endParaRPr lang="ru-RU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8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965"/>
            <a:ext cx="8460432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smtClean="0">
                <a:ln w="11430">
                  <a:solidFill>
                    <a:schemeClr val="bg2">
                      <a:lumMod val="1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lumMod val="60000"/>
                        <a:lumOff val="40000"/>
                      </a:schemeClr>
                    </a:gs>
                    <a:gs pos="50000">
                      <a:srgbClr val="FFC000"/>
                    </a:gs>
                    <a:gs pos="7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Кодирование графической информации</a:t>
            </a:r>
            <a:endParaRPr lang="ru-RU" sz="3600" b="1" cap="none" spc="0" dirty="0">
              <a:ln w="11430">
                <a:solidFill>
                  <a:schemeClr val="bg2">
                    <a:lumMod val="1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lumMod val="60000"/>
                      <a:lumOff val="40000"/>
                    </a:schemeClr>
                  </a:gs>
                  <a:gs pos="50000">
                    <a:srgbClr val="FFC000"/>
                  </a:gs>
                  <a:gs pos="7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4868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Четыре цвета (каждая точка – 2 бита информации)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05273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Пусть это белый, чёрный, синий и красный цвета.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9692" y="2420888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11 11 11 00 11 00 00 00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3760" y="2852936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00 11 00 00 00 01 00 01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7096" y="3279348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00</a:t>
            </a:r>
            <a:r>
              <a:rPr lang="ru-RU" sz="2800" b="1" dirty="0" smtClean="0">
                <a:latin typeface="Arial Narrow" pitchFamily="34" charset="0"/>
              </a:rPr>
              <a:t> 00 0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2092" y="3688896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0 0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 00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424" y="4119276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latin typeface="Arial Narrow" pitchFamily="34" charset="0"/>
              </a:rPr>
              <a:t>00</a:t>
            </a:r>
            <a:r>
              <a:rPr lang="ru-RU" sz="2800" b="1" dirty="0" smtClean="0">
                <a:latin typeface="Arial Narrow" pitchFamily="34" charset="0"/>
              </a:rPr>
              <a:t> 0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 00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3760" y="4565392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00</a:t>
            </a:r>
            <a:r>
              <a:rPr lang="ru-RU" sz="2800" b="1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latin typeface="Arial Narrow" pitchFamily="34" charset="0"/>
              </a:rPr>
              <a:t>0</a:t>
            </a:r>
            <a:r>
              <a:rPr lang="ru-RU" sz="2800" b="1" dirty="0" smtClean="0">
                <a:latin typeface="Arial Narrow" pitchFamily="34" charset="0"/>
              </a:rPr>
              <a:t>0 00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 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 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 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3956" y="4955236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 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 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9692" y="5403020"/>
            <a:ext cx="375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1</a:t>
            </a:r>
            <a:r>
              <a:rPr lang="ru-RU" sz="2800" b="1" dirty="0" smtClean="0">
                <a:latin typeface="Arial Narrow" pitchFamily="34" charset="0"/>
              </a:rPr>
              <a:t>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00 </a:t>
            </a:r>
            <a:r>
              <a:rPr lang="en-US" sz="2800" b="1" dirty="0" smtClean="0">
                <a:latin typeface="Arial Narrow" pitchFamily="34" charset="0"/>
              </a:rPr>
              <a:t>10</a:t>
            </a:r>
            <a:r>
              <a:rPr lang="ru-RU" sz="2800" b="1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latin typeface="Arial Narrow" pitchFamily="34" charset="0"/>
              </a:rPr>
              <a:t>00</a:t>
            </a:r>
            <a:r>
              <a:rPr lang="ru-RU" sz="2800" b="1" dirty="0" smtClean="0">
                <a:latin typeface="Arial Narrow" pitchFamily="34" charset="0"/>
              </a:rPr>
              <a:t> 00 00 1</a:t>
            </a:r>
            <a:r>
              <a:rPr lang="en-US" sz="2800" b="1" dirty="0" smtClean="0">
                <a:latin typeface="Arial Narrow" pitchFamily="34" charset="0"/>
              </a:rPr>
              <a:t>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580" y="1516256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Договоримся: </a:t>
            </a:r>
          </a:p>
          <a:p>
            <a:r>
              <a:rPr lang="ru-RU" sz="2800" b="1" dirty="0" smtClean="0">
                <a:latin typeface="Arial Narrow" pitchFamily="34" charset="0"/>
              </a:rPr>
              <a:t>белый – 00, чёрный – 11, красный – 01, синий – 10. </a:t>
            </a:r>
            <a:endParaRPr lang="ru-RU" sz="2800" b="1" dirty="0">
              <a:latin typeface="Arial Narrow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74458"/>
            <a:ext cx="3456384" cy="341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195736" y="588227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Одна строка: 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1472" y="627850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Весь фрагмент: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5336" y="6278508"/>
            <a:ext cx="172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128 бит =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3968" y="58772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16 бит =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2120" y="58772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2 байта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488" y="6264440"/>
            <a:ext cx="172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16 байт</a:t>
            </a:r>
            <a:endParaRPr lang="ru-RU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9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965"/>
            <a:ext cx="8460432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smtClean="0">
                <a:ln w="11430">
                  <a:solidFill>
                    <a:schemeClr val="bg2">
                      <a:lumMod val="1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lumMod val="60000"/>
                        <a:lumOff val="40000"/>
                      </a:schemeClr>
                    </a:gs>
                    <a:gs pos="50000">
                      <a:srgbClr val="FFC000"/>
                    </a:gs>
                    <a:gs pos="7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Кодирование графической информации</a:t>
            </a:r>
            <a:endParaRPr lang="ru-RU" sz="3600" b="1" cap="none" spc="0" dirty="0">
              <a:ln w="11430">
                <a:solidFill>
                  <a:schemeClr val="bg2">
                    <a:lumMod val="1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lumMod val="60000"/>
                      <a:lumOff val="40000"/>
                    </a:schemeClr>
                  </a:gs>
                  <a:gs pos="50000">
                    <a:srgbClr val="FFC000"/>
                  </a:gs>
                  <a:gs pos="7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844" y="76470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Восемь цветов –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766372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каждая точка – 3 бита информации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42008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Шестнадцать цветов –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156" y="1412776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каждая точка – 4 бита информации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27687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256 цветов –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1872" y="2276872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каждая точка – 8 бит информации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640" y="310043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16777216 цветов – 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1944" y="310043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каждая точка – 24 бита информации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640" y="3933056"/>
            <a:ext cx="8853612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Пусть изображение 500х500 = 250000 точек. </a:t>
            </a:r>
          </a:p>
          <a:p>
            <a:r>
              <a:rPr lang="ru-RU" sz="2800" b="1" dirty="0" smtClean="0">
                <a:latin typeface="Arial Narrow" pitchFamily="34" charset="0"/>
              </a:rPr>
              <a:t>В каждой точке – 24 бита информации.</a:t>
            </a:r>
          </a:p>
          <a:p>
            <a:r>
              <a:rPr lang="ru-RU" sz="2800" b="1" dirty="0" smtClean="0">
                <a:latin typeface="Arial Narrow" pitchFamily="34" charset="0"/>
              </a:rPr>
              <a:t>Всё изображение – 24 ∙ 250000 = 6000000 бит </a:t>
            </a:r>
            <a:r>
              <a:rPr lang="ru-RU" sz="2800" b="1" dirty="0" smtClean="0">
                <a:latin typeface="Arial Narrow" pitchFamily="34" charset="0"/>
              </a:rPr>
              <a:t> (: 8) </a:t>
            </a:r>
            <a:r>
              <a:rPr lang="en-US" sz="2800" b="1" dirty="0" smtClean="0">
                <a:latin typeface="Arial Narrow" pitchFamily="34" charset="0"/>
              </a:rPr>
              <a:t>= </a:t>
            </a:r>
            <a:endParaRPr lang="ru-RU" sz="2800" b="1" dirty="0" smtClean="0">
              <a:latin typeface="Arial Narrow" pitchFamily="34" charset="0"/>
            </a:endParaRPr>
          </a:p>
          <a:p>
            <a:r>
              <a:rPr lang="en-US" sz="2800" b="1" dirty="0" smtClean="0">
                <a:latin typeface="Arial Narrow" pitchFamily="34" charset="0"/>
              </a:rPr>
              <a:t>750000 </a:t>
            </a:r>
            <a:r>
              <a:rPr lang="ru-RU" sz="2800" b="1" dirty="0" smtClean="0">
                <a:latin typeface="Arial Narrow" pitchFamily="34" charset="0"/>
              </a:rPr>
              <a:t>байт (: 1024) ≈ </a:t>
            </a:r>
            <a:r>
              <a:rPr lang="ru-RU" sz="2800" b="1" dirty="0" smtClean="0">
                <a:latin typeface="Arial Narrow" pitchFamily="34" charset="0"/>
              </a:rPr>
              <a:t>732 кбайт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2" name="Прямоугольник 11">
            <a:hlinkClick r:id="rId2" action="ppaction://hlinkfile"/>
          </p:cNvPr>
          <p:cNvSpPr/>
          <p:nvPr/>
        </p:nvSpPr>
        <p:spPr>
          <a:xfrm>
            <a:off x="512593" y="5934670"/>
            <a:ext cx="80997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file"/>
              </a:rPr>
              <a:t>См. страницу «Единицы измерения информации»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422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295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4</cp:revision>
  <dcterms:created xsi:type="dcterms:W3CDTF">2013-06-18T22:08:34Z</dcterms:created>
  <dcterms:modified xsi:type="dcterms:W3CDTF">2013-06-18T22:24:18Z</dcterms:modified>
</cp:coreProperties>
</file>